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60D8-DE97-3141-958C-7322629D645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A143-0E30-8C47-A827-43DC4C2B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8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60D8-DE97-3141-958C-7322629D645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A143-0E30-8C47-A827-43DC4C2B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4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60D8-DE97-3141-958C-7322629D645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A143-0E30-8C47-A827-43DC4C2B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6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60D8-DE97-3141-958C-7322629D645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A143-0E30-8C47-A827-43DC4C2B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5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60D8-DE97-3141-958C-7322629D645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A143-0E30-8C47-A827-43DC4C2B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60D8-DE97-3141-958C-7322629D645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A143-0E30-8C47-A827-43DC4C2B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6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60D8-DE97-3141-958C-7322629D645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A143-0E30-8C47-A827-43DC4C2B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60D8-DE97-3141-958C-7322629D645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A143-0E30-8C47-A827-43DC4C2B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0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60D8-DE97-3141-958C-7322629D645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A143-0E30-8C47-A827-43DC4C2B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5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60D8-DE97-3141-958C-7322629D645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A143-0E30-8C47-A827-43DC4C2B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8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60D8-DE97-3141-958C-7322629D645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A143-0E30-8C47-A827-43DC4C2B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9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tx2">
                <a:lumMod val="50000"/>
              </a:schemeClr>
            </a:gs>
            <a:gs pos="0">
              <a:schemeClr val="accent1">
                <a:lumMod val="75000"/>
              </a:schemeClr>
            </a:gs>
            <a:gs pos="21000">
              <a:schemeClr val="accent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60D8-DE97-3141-958C-7322629D645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A143-0E30-8C47-A827-43DC4C2B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Roman Clothing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Clothing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Underwear</a:t>
            </a:r>
          </a:p>
          <a:p>
            <a:pPr lvl="1"/>
            <a:r>
              <a:rPr lang="en-US" dirty="0" err="1"/>
              <a:t>subligaculum</a:t>
            </a:r>
            <a:r>
              <a:rPr lang="en-US" dirty="0"/>
              <a:t>: simple loin cloth worn by men and women</a:t>
            </a:r>
          </a:p>
          <a:p>
            <a:r>
              <a:rPr lang="en-US" dirty="0"/>
              <a:t>Shoes</a:t>
            </a:r>
          </a:p>
          <a:p>
            <a:pPr lvl="1"/>
            <a:r>
              <a:rPr lang="en-US" dirty="0" err="1"/>
              <a:t>Calceus</a:t>
            </a:r>
            <a:r>
              <a:rPr lang="en-US" dirty="0"/>
              <a:t>: more enclosed shoe</a:t>
            </a:r>
          </a:p>
          <a:p>
            <a:pPr lvl="1"/>
            <a:r>
              <a:rPr lang="en-US" dirty="0" err="1"/>
              <a:t>solea</a:t>
            </a:r>
            <a:r>
              <a:rPr lang="en-US" dirty="0"/>
              <a:t>: sandal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2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cient-roman-sho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7832" cy="3760986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54" y="3684405"/>
            <a:ext cx="3963046" cy="3173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8770" y="4402990"/>
            <a:ext cx="1290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Calceus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19802" y="2723052"/>
            <a:ext cx="972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Solea</a:t>
            </a:r>
            <a:endParaRPr lang="en-US" sz="2800" dirty="0"/>
          </a:p>
        </p:txBody>
      </p:sp>
      <p:sp>
        <p:nvSpPr>
          <p:cNvPr id="8" name="Up Arrow 7"/>
          <p:cNvSpPr/>
          <p:nvPr/>
        </p:nvSpPr>
        <p:spPr>
          <a:xfrm>
            <a:off x="1990614" y="3684405"/>
            <a:ext cx="415220" cy="79371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620509" y="3358024"/>
            <a:ext cx="329733" cy="5372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7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Jewelry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Men</a:t>
            </a:r>
          </a:p>
          <a:p>
            <a:pPr lvl="1"/>
            <a:r>
              <a:rPr lang="en-US" dirty="0"/>
              <a:t>signet ring for marking sealing wax of important documents</a:t>
            </a:r>
          </a:p>
          <a:p>
            <a:pPr lvl="0"/>
            <a:r>
              <a:rPr lang="en-US" dirty="0"/>
              <a:t>Women: made of metal, could have precious stones </a:t>
            </a:r>
          </a:p>
          <a:p>
            <a:pPr lvl="1"/>
            <a:r>
              <a:rPr lang="en-US" dirty="0"/>
              <a:t>earrings: one per ear</a:t>
            </a:r>
          </a:p>
          <a:p>
            <a:pPr lvl="1"/>
            <a:r>
              <a:rPr lang="en-US" dirty="0"/>
              <a:t>rings</a:t>
            </a:r>
          </a:p>
          <a:p>
            <a:pPr lvl="1"/>
            <a:r>
              <a:rPr lang="en-US" dirty="0"/>
              <a:t>bracelets</a:t>
            </a:r>
          </a:p>
          <a:p>
            <a:pPr lvl="1"/>
            <a:r>
              <a:rPr lang="en-US" dirty="0"/>
              <a:t>fibula: pins (think like brooches)</a:t>
            </a:r>
          </a:p>
          <a:p>
            <a:pPr lvl="1"/>
            <a:r>
              <a:rPr lang="en-US" dirty="0"/>
              <a:t>Necklaces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2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ral_Ro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0"/>
            <a:ext cx="5394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7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0-36561784-ancient-roman-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9070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1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e_Romana_Della_Fine_IV-Inizi_V_Secolo_Orecchino_in_Oro_e_Per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68" y="0"/>
            <a:ext cx="3924032" cy="6858000"/>
          </a:xfrm>
          <a:prstGeom prst="rect">
            <a:avLst/>
          </a:prstGeom>
        </p:spPr>
      </p:pic>
      <p:pic>
        <p:nvPicPr>
          <p:cNvPr id="3" name="Picture 2" descr="Gallo-Roman_Emerald_Earrin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7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9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_Cameo_of_Fr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91" y="2617633"/>
            <a:ext cx="3921809" cy="4240367"/>
          </a:xfrm>
          <a:prstGeom prst="rect">
            <a:avLst/>
          </a:prstGeom>
        </p:spPr>
      </p:pic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6274" cy="335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90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0-27559264-ancient-roman-brooc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7620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0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9660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Tunic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knee length garment tied with a belt </a:t>
            </a:r>
          </a:p>
          <a:p>
            <a:r>
              <a:rPr lang="en-US" dirty="0">
                <a:solidFill>
                  <a:schemeClr val="bg1"/>
                </a:solidFill>
              </a:rPr>
              <a:t>Toga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only male citizens could wear the Toga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Long piece of woolen cloth that was worn draped over the left shoulder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Different colors indicated a person’s position in Rome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 descr="170px-Tunikaklädd_romersk_arbetare,_Nordisk_familjeb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25" y="1536955"/>
            <a:ext cx="3305786" cy="4589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1105" y="6173584"/>
            <a:ext cx="216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Tunic</a:t>
            </a:r>
          </a:p>
        </p:txBody>
      </p:sp>
    </p:spTree>
    <p:extLst>
      <p:ext uri="{BB962C8B-B14F-4D97-AF65-F5344CB8AC3E}">
        <p14:creationId xmlns:p14="http://schemas.microsoft.com/office/powerpoint/2010/main" val="307623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87390" cy="1143000"/>
          </a:xfrm>
        </p:spPr>
        <p:txBody>
          <a:bodyPr/>
          <a:lstStyle/>
          <a:p>
            <a:r>
              <a:rPr lang="en-US" dirty="0"/>
              <a:t>Toga</a:t>
            </a:r>
          </a:p>
        </p:txBody>
      </p:sp>
      <p:pic>
        <p:nvPicPr>
          <p:cNvPr id="8" name="Picture 7" descr="ner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45" y="0"/>
            <a:ext cx="4913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6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Toga</a:t>
            </a:r>
          </a:p>
        </p:txBody>
      </p:sp>
      <p:pic>
        <p:nvPicPr>
          <p:cNvPr id="3" name="Picture 2" descr="Toga_senad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02" y="1417638"/>
            <a:ext cx="5251313" cy="51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7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Toga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57732"/>
            <a:ext cx="8229600" cy="53484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toga </a:t>
            </a:r>
            <a:r>
              <a:rPr lang="en-US" dirty="0" err="1"/>
              <a:t>praetexta</a:t>
            </a:r>
            <a:endParaRPr lang="en-US" dirty="0"/>
          </a:p>
          <a:p>
            <a:pPr lvl="1"/>
            <a:r>
              <a:rPr lang="en-US" dirty="0"/>
              <a:t>white with purple stripe on shoulder</a:t>
            </a:r>
          </a:p>
          <a:p>
            <a:pPr lvl="1"/>
            <a:r>
              <a:rPr lang="en-US" dirty="0"/>
              <a:t> worn by boys under 16 and magistrates (elected officials)</a:t>
            </a:r>
          </a:p>
          <a:p>
            <a:r>
              <a:rPr lang="en-US" dirty="0"/>
              <a:t>toga </a:t>
            </a:r>
            <a:r>
              <a:rPr lang="en-US" dirty="0" err="1"/>
              <a:t>virilis</a:t>
            </a:r>
            <a:endParaRPr lang="en-US" dirty="0"/>
          </a:p>
          <a:p>
            <a:pPr lvl="1"/>
            <a:r>
              <a:rPr lang="en-US" dirty="0"/>
              <a:t>plain white, worn by men over 16</a:t>
            </a:r>
          </a:p>
          <a:p>
            <a:r>
              <a:rPr lang="en-US" dirty="0"/>
              <a:t>toga candida</a:t>
            </a:r>
          </a:p>
          <a:p>
            <a:pPr lvl="1"/>
            <a:r>
              <a:rPr lang="en-US" dirty="0"/>
              <a:t> bright white (whitened with chalk)</a:t>
            </a:r>
          </a:p>
          <a:p>
            <a:pPr lvl="1"/>
            <a:r>
              <a:rPr lang="en-US" dirty="0"/>
              <a:t>worn by candidates for office</a:t>
            </a:r>
          </a:p>
          <a:p>
            <a:r>
              <a:rPr lang="en-US" dirty="0"/>
              <a:t>toga </a:t>
            </a:r>
            <a:r>
              <a:rPr lang="en-US" dirty="0" err="1"/>
              <a:t>pulla</a:t>
            </a:r>
            <a:endParaRPr lang="en-US" dirty="0"/>
          </a:p>
          <a:p>
            <a:pPr lvl="1"/>
            <a:r>
              <a:rPr lang="en-US" dirty="0"/>
              <a:t> dark toga worn by men in mourning</a:t>
            </a:r>
          </a:p>
          <a:p>
            <a:r>
              <a:rPr lang="en-US" dirty="0"/>
              <a:t>toga </a:t>
            </a:r>
            <a:r>
              <a:rPr lang="en-US" dirty="0" err="1"/>
              <a:t>picta</a:t>
            </a:r>
            <a:endParaRPr lang="en-US" dirty="0"/>
          </a:p>
          <a:p>
            <a:pPr lvl="1"/>
            <a:r>
              <a:rPr lang="en-US" dirty="0"/>
              <a:t> solid purple</a:t>
            </a:r>
          </a:p>
          <a:p>
            <a:pPr lvl="1"/>
            <a:r>
              <a:rPr lang="en-US" dirty="0"/>
              <a:t> worn by generals during Triumphs and by consuls and emperors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Women’s Clothing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91425"/>
          </a:xfrm>
        </p:spPr>
        <p:txBody>
          <a:bodyPr>
            <a:normAutofit/>
          </a:bodyPr>
          <a:lstStyle/>
          <a:p>
            <a:r>
              <a:rPr lang="en-US" dirty="0"/>
              <a:t>Tunica</a:t>
            </a:r>
          </a:p>
          <a:p>
            <a:pPr lvl="1"/>
            <a:r>
              <a:rPr lang="en-US" dirty="0"/>
              <a:t>longer version of tunic</a:t>
            </a:r>
          </a:p>
          <a:p>
            <a:pPr lvl="1"/>
            <a:r>
              <a:rPr lang="en-US" dirty="0"/>
              <a:t>could go all the way to the floor</a:t>
            </a:r>
          </a:p>
          <a:p>
            <a:r>
              <a:rPr lang="en-US" dirty="0" err="1"/>
              <a:t>Stola</a:t>
            </a:r>
            <a:endParaRPr lang="en-US" dirty="0"/>
          </a:p>
          <a:p>
            <a:pPr lvl="1"/>
            <a:r>
              <a:rPr lang="en-US" dirty="0"/>
              <a:t>long dress worn by married women</a:t>
            </a:r>
          </a:p>
          <a:p>
            <a:r>
              <a:rPr lang="en-US" dirty="0" err="1"/>
              <a:t>Palla</a:t>
            </a:r>
            <a:endParaRPr lang="en-US" dirty="0"/>
          </a:p>
          <a:p>
            <a:pPr lvl="1"/>
            <a:r>
              <a:rPr lang="en-US" dirty="0"/>
              <a:t>long shawl</a:t>
            </a:r>
          </a:p>
        </p:txBody>
      </p:sp>
      <p:pic>
        <p:nvPicPr>
          <p:cNvPr id="5" name="Content Placeholder 4" descr="0cf1a054520ac6a4b8f7042df6f7eb45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9" b="12615"/>
          <a:stretch/>
        </p:blipFill>
        <p:spPr>
          <a:xfrm>
            <a:off x="5371270" y="1319951"/>
            <a:ext cx="2999319" cy="4443640"/>
          </a:xfrm>
        </p:spPr>
      </p:pic>
      <p:sp>
        <p:nvSpPr>
          <p:cNvPr id="6" name="TextBox 5"/>
          <p:cNvSpPr txBox="1"/>
          <p:nvPr/>
        </p:nvSpPr>
        <p:spPr>
          <a:xfrm>
            <a:off x="6423699" y="6056653"/>
            <a:ext cx="114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Tunica</a:t>
            </a:r>
          </a:p>
        </p:txBody>
      </p:sp>
    </p:spTree>
    <p:extLst>
      <p:ext uri="{BB962C8B-B14F-4D97-AF65-F5344CB8AC3E}">
        <p14:creationId xmlns:p14="http://schemas.microsoft.com/office/powerpoint/2010/main" val="53439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586" y="280634"/>
            <a:ext cx="8229600" cy="1143000"/>
          </a:xfrm>
        </p:spPr>
        <p:txBody>
          <a:bodyPr/>
          <a:lstStyle/>
          <a:p>
            <a:r>
              <a:rPr lang="en-US" dirty="0" err="1"/>
              <a:t>Stola</a:t>
            </a:r>
            <a:r>
              <a:rPr lang="en-US" dirty="0"/>
              <a:t> and </a:t>
            </a:r>
            <a:r>
              <a:rPr lang="en-US" dirty="0" err="1"/>
              <a:t>Palla</a:t>
            </a:r>
            <a:endParaRPr lang="en-US" dirty="0"/>
          </a:p>
        </p:txBody>
      </p:sp>
      <p:pic>
        <p:nvPicPr>
          <p:cNvPr id="3" name="Picture 2" descr="sc00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1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3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800085_641376689232135_5719865576883097733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9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download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48" y="1833732"/>
            <a:ext cx="4075873" cy="4170661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0" y="712064"/>
            <a:ext cx="3004239" cy="57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2744"/>
      </p:ext>
    </p:extLst>
  </p:cSld>
  <p:clrMapOvr>
    <a:masterClrMapping/>
  </p:clrMapOvr>
</p:sld>
</file>

<file path=ppt/theme/theme1.xml><?xml version="1.0" encoding="utf-8"?>
<a:theme xmlns:a="http://schemas.openxmlformats.org/drawingml/2006/main" name="PPLevel2">
  <a:themeElements>
    <a:clrScheme name="Custom 6 1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PPLevel2.thmx</Template>
  <TotalTime>121</TotalTime>
  <Words>207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PPLevel2</vt:lpstr>
      <vt:lpstr>Roman Clothing</vt:lpstr>
      <vt:lpstr>Men</vt:lpstr>
      <vt:lpstr>Toga</vt:lpstr>
      <vt:lpstr>Toga</vt:lpstr>
      <vt:lpstr>Types of Toga</vt:lpstr>
      <vt:lpstr>Women’s Clothing</vt:lpstr>
      <vt:lpstr>Stola and Palla</vt:lpstr>
      <vt:lpstr>PowerPoint Presentation</vt:lpstr>
      <vt:lpstr>PowerPoint Presentation</vt:lpstr>
      <vt:lpstr>Other Clothing </vt:lpstr>
      <vt:lpstr>PowerPoint Presentation</vt:lpstr>
      <vt:lpstr>Jewelry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Clothing</dc:title>
  <dc:creator>Allison Kane</dc:creator>
  <cp:lastModifiedBy>Allison Kane</cp:lastModifiedBy>
  <cp:revision>8</cp:revision>
  <dcterms:created xsi:type="dcterms:W3CDTF">2018-10-21T13:32:42Z</dcterms:created>
  <dcterms:modified xsi:type="dcterms:W3CDTF">2019-12-02T19:14:57Z</dcterms:modified>
</cp:coreProperties>
</file>